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sldIdLst>
    <p:sldId id="256" r:id="rId2"/>
    <p:sldId id="264" r:id="rId3"/>
    <p:sldId id="257" r:id="rId4"/>
    <p:sldId id="263" r:id="rId5"/>
    <p:sldId id="260" r:id="rId6"/>
    <p:sldId id="266" r:id="rId7"/>
    <p:sldId id="259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5"/>
    <p:restoredTop sz="94627"/>
  </p:normalViewPr>
  <p:slideViewPr>
    <p:cSldViewPr snapToGrid="0" snapToObjects="1">
      <p:cViewPr varScale="1">
        <p:scale>
          <a:sx n="82" d="100"/>
          <a:sy n="82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85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6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6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0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9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8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8" r:id="rId6"/>
    <p:sldLayoutId id="2147483713" r:id="rId7"/>
    <p:sldLayoutId id="2147483714" r:id="rId8"/>
    <p:sldLayoutId id="2147483715" r:id="rId9"/>
    <p:sldLayoutId id="2147483717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79AF-AF9C-4B7C-9A7D-6E2AB44D4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3" t="2843" b="624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DD1F7-E3A6-CA4D-8E23-93CA9E144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Bank 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BF2B8-14F4-C243-87FB-127315D88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Henry Wong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0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65B-A83E-D44C-846A-B3F8623B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3594-599A-4B49-8BAF-F608E6C0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 generates the most profit</a:t>
            </a:r>
          </a:p>
        </p:txBody>
      </p:sp>
    </p:spTree>
    <p:extLst>
      <p:ext uri="{BB962C8B-B14F-4D97-AF65-F5344CB8AC3E}">
        <p14:creationId xmlns:p14="http://schemas.microsoft.com/office/powerpoint/2010/main" val="121240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AAFB-DE8C-C54B-8B28-DE3BD1E8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this project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B3971F63-3292-A14E-9FDD-12ABF9D7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if customers will purchase term deposit</a:t>
            </a:r>
          </a:p>
        </p:txBody>
      </p:sp>
    </p:spTree>
    <p:extLst>
      <p:ext uri="{BB962C8B-B14F-4D97-AF65-F5344CB8AC3E}">
        <p14:creationId xmlns:p14="http://schemas.microsoft.com/office/powerpoint/2010/main" val="350654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C280-90BB-D54B-B5EF-8333512C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FDCB-4710-BC46-B90E-3DFF79A0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size: 42000 rows with 26 columns</a:t>
            </a:r>
          </a:p>
          <a:p>
            <a:r>
              <a:rPr lang="en-US" dirty="0"/>
              <a:t>The data is related with direct marketing campaigns of a Portuguese banking institution. </a:t>
            </a:r>
          </a:p>
          <a:p>
            <a:r>
              <a:rPr lang="en-US" dirty="0"/>
              <a:t>The marketing campaigns were based on phone calls.</a:t>
            </a:r>
          </a:p>
          <a:p>
            <a:r>
              <a:rPr lang="en-US" dirty="0"/>
              <a:t>Cleaning data, understand features</a:t>
            </a:r>
          </a:p>
          <a:p>
            <a:r>
              <a:rPr lang="en-US" dirty="0"/>
              <a:t>Tuning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2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8DFA9-C60E-8D48-92F7-DD052343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A5609C-E71D-4A0F-9367-A3D405BF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400" dirty="0"/>
              <a:t>euribor3m: </a:t>
            </a:r>
            <a:r>
              <a:rPr lang="en-US" sz="1400" dirty="0" err="1"/>
              <a:t>euribor</a:t>
            </a:r>
            <a:r>
              <a:rPr lang="en-US" sz="1400" dirty="0"/>
              <a:t> 3 months rate</a:t>
            </a:r>
          </a:p>
          <a:p>
            <a:r>
              <a:rPr lang="en-US" sz="1400" dirty="0"/>
              <a:t>duration: last contact duration</a:t>
            </a:r>
          </a:p>
          <a:p>
            <a:r>
              <a:rPr lang="en-US" sz="1400" dirty="0" err="1"/>
              <a:t>cons.conf.idx</a:t>
            </a:r>
            <a:r>
              <a:rPr lang="en-US" sz="1400" dirty="0"/>
              <a:t>: consumer confidence index</a:t>
            </a:r>
          </a:p>
          <a:p>
            <a:r>
              <a:rPr lang="en-US" sz="1400" dirty="0" err="1"/>
              <a:t>cons.price.idx</a:t>
            </a:r>
            <a:r>
              <a:rPr lang="en-US" sz="1400" dirty="0"/>
              <a:t>: consumer price index</a:t>
            </a:r>
          </a:p>
          <a:p>
            <a:r>
              <a:rPr lang="en-US" sz="1400" dirty="0" err="1"/>
              <a:t>emp.var.rate</a:t>
            </a:r>
            <a:r>
              <a:rPr lang="en-US" sz="1400" dirty="0"/>
              <a:t>: employment variation rate</a:t>
            </a:r>
          </a:p>
          <a:p>
            <a:r>
              <a:rPr lang="en-US" sz="1400" dirty="0"/>
              <a:t>Education</a:t>
            </a:r>
          </a:p>
          <a:p>
            <a:r>
              <a:rPr lang="en-US" sz="1400" dirty="0"/>
              <a:t>Job : type of jobs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D5039-973F-1443-BD7E-625DD5EA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06" y="630936"/>
            <a:ext cx="6522900" cy="5495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8B1E4-671F-524B-BC37-62D9C4703E26}"/>
              </a:ext>
            </a:extLst>
          </p:cNvPr>
          <p:cNvSpPr txBox="1"/>
          <p:nvPr/>
        </p:nvSpPr>
        <p:spPr>
          <a:xfrm>
            <a:off x="11185451" y="4678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8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580-8796-6246-A341-ECA639C6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7B0C1-61FD-DF4B-B69F-9F2979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C1363-6425-7E49-80E5-42F1A354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60" y="2110154"/>
            <a:ext cx="7180904" cy="46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5C05-1B79-D64C-BE44-F3480BB0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Curve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9D0B1-BD48-B149-948D-1F5E28D0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56" y="2200759"/>
            <a:ext cx="11256189" cy="410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405B4-E5FD-E045-832C-8D7C9EEE82B5}"/>
              </a:ext>
            </a:extLst>
          </p:cNvPr>
          <p:cNvSpPr txBox="1"/>
          <p:nvPr/>
        </p:nvSpPr>
        <p:spPr>
          <a:xfrm>
            <a:off x="1559980" y="1799117"/>
            <a:ext cx="17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BC9CE-221E-2F40-9B64-524DB2B3685B}"/>
              </a:ext>
            </a:extLst>
          </p:cNvPr>
          <p:cNvSpPr txBox="1"/>
          <p:nvPr/>
        </p:nvSpPr>
        <p:spPr>
          <a:xfrm>
            <a:off x="5142099" y="1799117"/>
            <a:ext cx="211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6BDFA-FC5E-6343-BF69-E285F3266D2B}"/>
              </a:ext>
            </a:extLst>
          </p:cNvPr>
          <p:cNvSpPr txBox="1"/>
          <p:nvPr/>
        </p:nvSpPr>
        <p:spPr>
          <a:xfrm>
            <a:off x="8787539" y="1799117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4913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1FE45-9B34-D248-BAB3-5D161785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C74-7DE2-5243-B6DE-0579F9F7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061" y="1257300"/>
            <a:ext cx="6378739" cy="975441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Logistic regression: Precision = 0.5663 Recall = 0.6501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Random Forests: Precision = 0.6451 Recall = 0.5306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Gradient Boosting: Precision = 0.598 Recall = 0.605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05C0DF-9864-AB42-B266-BD7468BA9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20507"/>
              </p:ext>
            </p:extLst>
          </p:nvPr>
        </p:nvGraphicFramePr>
        <p:xfrm>
          <a:off x="6096000" y="3010789"/>
          <a:ext cx="5758545" cy="1463040"/>
        </p:xfrm>
        <a:graphic>
          <a:graphicData uri="http://schemas.openxmlformats.org/drawingml/2006/table">
            <a:tbl>
              <a:tblPr/>
              <a:tblGrid>
                <a:gridCol w="1919515">
                  <a:extLst>
                    <a:ext uri="{9D8B030D-6E8A-4147-A177-3AD203B41FA5}">
                      <a16:colId xmlns:a16="http://schemas.microsoft.com/office/drawing/2014/main" val="873220099"/>
                    </a:ext>
                  </a:extLst>
                </a:gridCol>
                <a:gridCol w="1919515">
                  <a:extLst>
                    <a:ext uri="{9D8B030D-6E8A-4147-A177-3AD203B41FA5}">
                      <a16:colId xmlns:a16="http://schemas.microsoft.com/office/drawing/2014/main" val="960408973"/>
                    </a:ext>
                  </a:extLst>
                </a:gridCol>
                <a:gridCol w="1919515">
                  <a:extLst>
                    <a:ext uri="{9D8B030D-6E8A-4147-A177-3AD203B41FA5}">
                      <a16:colId xmlns:a16="http://schemas.microsoft.com/office/drawing/2014/main" val="2158085882"/>
                    </a:ext>
                  </a:extLst>
                </a:gridCol>
              </a:tblGrid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67405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86539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8761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495801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014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269319-3B53-D740-9010-D82F8EF3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5463"/>
              </p:ext>
            </p:extLst>
          </p:nvPr>
        </p:nvGraphicFramePr>
        <p:xfrm>
          <a:off x="558906" y="2882093"/>
          <a:ext cx="4792257" cy="1711960"/>
        </p:xfrm>
        <a:graphic>
          <a:graphicData uri="http://schemas.openxmlformats.org/drawingml/2006/table">
            <a:tbl>
              <a:tblPr/>
              <a:tblGrid>
                <a:gridCol w="1597419">
                  <a:extLst>
                    <a:ext uri="{9D8B030D-6E8A-4147-A177-3AD203B41FA5}">
                      <a16:colId xmlns:a16="http://schemas.microsoft.com/office/drawing/2014/main" val="1873445533"/>
                    </a:ext>
                  </a:extLst>
                </a:gridCol>
                <a:gridCol w="1597419">
                  <a:extLst>
                    <a:ext uri="{9D8B030D-6E8A-4147-A177-3AD203B41FA5}">
                      <a16:colId xmlns:a16="http://schemas.microsoft.com/office/drawing/2014/main" val="2268134228"/>
                    </a:ext>
                  </a:extLst>
                </a:gridCol>
                <a:gridCol w="1597419">
                  <a:extLst>
                    <a:ext uri="{9D8B030D-6E8A-4147-A177-3AD203B41FA5}">
                      <a16:colId xmlns:a16="http://schemas.microsoft.com/office/drawing/2014/main" val="1918646180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121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05093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8516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44207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5014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631709C-B9E2-1B4F-93F9-4D23A9084A3A}"/>
              </a:ext>
            </a:extLst>
          </p:cNvPr>
          <p:cNvSpPr txBox="1"/>
          <p:nvPr/>
        </p:nvSpPr>
        <p:spPr>
          <a:xfrm>
            <a:off x="851847" y="2587704"/>
            <a:ext cx="31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3DBD5-C139-4045-803B-7A3687474252}"/>
              </a:ext>
            </a:extLst>
          </p:cNvPr>
          <p:cNvSpPr txBox="1"/>
          <p:nvPr/>
        </p:nvSpPr>
        <p:spPr>
          <a:xfrm>
            <a:off x="6629510" y="2634901"/>
            <a:ext cx="34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B6B890-F82F-114A-A892-722C2FD89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623"/>
              </p:ext>
            </p:extLst>
          </p:nvPr>
        </p:nvGraphicFramePr>
        <p:xfrm>
          <a:off x="554416" y="4970938"/>
          <a:ext cx="4796748" cy="1463040"/>
        </p:xfrm>
        <a:graphic>
          <a:graphicData uri="http://schemas.openxmlformats.org/drawingml/2006/table">
            <a:tbl>
              <a:tblPr/>
              <a:tblGrid>
                <a:gridCol w="1598916">
                  <a:extLst>
                    <a:ext uri="{9D8B030D-6E8A-4147-A177-3AD203B41FA5}">
                      <a16:colId xmlns:a16="http://schemas.microsoft.com/office/drawing/2014/main" val="4273099372"/>
                    </a:ext>
                  </a:extLst>
                </a:gridCol>
                <a:gridCol w="1598916">
                  <a:extLst>
                    <a:ext uri="{9D8B030D-6E8A-4147-A177-3AD203B41FA5}">
                      <a16:colId xmlns:a16="http://schemas.microsoft.com/office/drawing/2014/main" val="4257927867"/>
                    </a:ext>
                  </a:extLst>
                </a:gridCol>
                <a:gridCol w="1598916">
                  <a:extLst>
                    <a:ext uri="{9D8B030D-6E8A-4147-A177-3AD203B41FA5}">
                      <a16:colId xmlns:a16="http://schemas.microsoft.com/office/drawing/2014/main" val="2178004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3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8624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02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8793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F8E5E4E-48AA-584B-9A98-0FB522B51DFF}"/>
              </a:ext>
            </a:extLst>
          </p:cNvPr>
          <p:cNvSpPr txBox="1"/>
          <p:nvPr/>
        </p:nvSpPr>
        <p:spPr>
          <a:xfrm>
            <a:off x="838200" y="4512054"/>
            <a:ext cx="374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353786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92AA-D61D-9349-BA92-3AA1046D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9FA0-713B-E946-A0AB-258B04460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16AE2-6D73-6E47-A31C-10D21DF4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27" y="1728216"/>
            <a:ext cx="7226644" cy="49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78BE-C522-ED44-89F0-593C4B12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benefit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50A5B-8277-2841-84CB-E3689393DAB3}"/>
              </a:ext>
            </a:extLst>
          </p:cNvPr>
          <p:cNvSpPr txBox="1"/>
          <p:nvPr/>
        </p:nvSpPr>
        <p:spPr>
          <a:xfrm>
            <a:off x="990945" y="2404467"/>
            <a:ext cx="47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forests    $6910      threshold 0.7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0B211-2435-2F46-AF91-F4AB3283FFC9}"/>
              </a:ext>
            </a:extLst>
          </p:cNvPr>
          <p:cNvSpPr txBox="1"/>
          <p:nvPr/>
        </p:nvSpPr>
        <p:spPr>
          <a:xfrm>
            <a:off x="914737" y="4268867"/>
            <a:ext cx="419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Boosting     $4095 threshold 0.9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B7364-D0F0-D84F-A388-DA4AF3E06D76}"/>
              </a:ext>
            </a:extLst>
          </p:cNvPr>
          <p:cNvSpPr txBox="1"/>
          <p:nvPr/>
        </p:nvSpPr>
        <p:spPr>
          <a:xfrm>
            <a:off x="5903276" y="2392490"/>
            <a:ext cx="53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    $6310      threshold 0.8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48DBEE-63B8-3940-966C-AB039397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34316"/>
              </p:ext>
            </p:extLst>
          </p:nvPr>
        </p:nvGraphicFramePr>
        <p:xfrm>
          <a:off x="5903276" y="4936653"/>
          <a:ext cx="5257800" cy="14630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343633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1329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141143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182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774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764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549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147B71-F0E8-DE43-8321-07E3D3AE691C}"/>
              </a:ext>
            </a:extLst>
          </p:cNvPr>
          <p:cNvSpPr txBox="1"/>
          <p:nvPr/>
        </p:nvSpPr>
        <p:spPr>
          <a:xfrm>
            <a:off x="6302326" y="4487594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benefit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EC4473-2796-B942-A9F4-48CB3B841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72312"/>
              </p:ext>
            </p:extLst>
          </p:nvPr>
        </p:nvGraphicFramePr>
        <p:xfrm>
          <a:off x="914737" y="4856926"/>
          <a:ext cx="4556931" cy="1576548"/>
        </p:xfrm>
        <a:graphic>
          <a:graphicData uri="http://schemas.openxmlformats.org/drawingml/2006/table">
            <a:tbl>
              <a:tblPr/>
              <a:tblGrid>
                <a:gridCol w="1518977">
                  <a:extLst>
                    <a:ext uri="{9D8B030D-6E8A-4147-A177-3AD203B41FA5}">
                      <a16:colId xmlns:a16="http://schemas.microsoft.com/office/drawing/2014/main" val="1709654970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773550277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2592235144"/>
                    </a:ext>
                  </a:extLst>
                </a:gridCol>
              </a:tblGrid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77053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295619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-3390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49646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-5175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12660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35777"/>
                  </a:ext>
                </a:extLst>
              </a:tr>
            </a:tbl>
          </a:graphicData>
        </a:graphic>
      </p:graphicFrame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26BB6C4C-D3A9-CD45-A7C9-D1D3D0CDDF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64900"/>
              </p:ext>
            </p:extLst>
          </p:nvPr>
        </p:nvGraphicFramePr>
        <p:xfrm>
          <a:off x="914737" y="2793551"/>
          <a:ext cx="4556931" cy="1414668"/>
        </p:xfrm>
        <a:graphic>
          <a:graphicData uri="http://schemas.openxmlformats.org/drawingml/2006/table">
            <a:tbl>
              <a:tblPr/>
              <a:tblGrid>
                <a:gridCol w="1518977">
                  <a:extLst>
                    <a:ext uri="{9D8B030D-6E8A-4147-A177-3AD203B41FA5}">
                      <a16:colId xmlns:a16="http://schemas.microsoft.com/office/drawing/2014/main" val="3292802845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1360050598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1038763095"/>
                    </a:ext>
                  </a:extLst>
                </a:gridCol>
              </a:tblGrid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predicted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1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77200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actual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6442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-4115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897066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-3405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14430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79090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D8C5AA4-8521-5641-896F-E023C9BA3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744195"/>
              </p:ext>
            </p:extLst>
          </p:nvPr>
        </p:nvGraphicFramePr>
        <p:xfrm>
          <a:off x="5787176" y="2769365"/>
          <a:ext cx="5257800" cy="14630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243248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96158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663785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478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35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-7055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62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-2235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28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79917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4"/>
      </a:lt2>
      <a:accent1>
        <a:srgbClr val="DE7EB9"/>
      </a:accent1>
      <a:accent2>
        <a:srgbClr val="D462D7"/>
      </a:accent2>
      <a:accent3>
        <a:srgbClr val="B47EDE"/>
      </a:accent3>
      <a:accent4>
        <a:srgbClr val="7262D7"/>
      </a:accent4>
      <a:accent5>
        <a:srgbClr val="7E99DE"/>
      </a:accent5>
      <a:accent6>
        <a:srgbClr val="56ADD4"/>
      </a:accent6>
      <a:hlink>
        <a:srgbClr val="558D6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263</Words>
  <Application>Microsoft Macintosh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Bank  Marketing</vt:lpstr>
      <vt:lpstr>What is the purpose of this project</vt:lpstr>
      <vt:lpstr>Dataset and EDA</vt:lpstr>
      <vt:lpstr>features</vt:lpstr>
      <vt:lpstr>Roc curve</vt:lpstr>
      <vt:lpstr>Precision/recall Curve</vt:lpstr>
      <vt:lpstr>model</vt:lpstr>
      <vt:lpstr>Decision Boundary</vt:lpstr>
      <vt:lpstr>Cost benefit matrix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 Marketing</dc:title>
  <dc:creator>王 瑞軒</dc:creator>
  <cp:lastModifiedBy>王 瑞軒</cp:lastModifiedBy>
  <cp:revision>7</cp:revision>
  <dcterms:created xsi:type="dcterms:W3CDTF">2020-05-15T16:33:10Z</dcterms:created>
  <dcterms:modified xsi:type="dcterms:W3CDTF">2020-05-15T18:13:31Z</dcterms:modified>
</cp:coreProperties>
</file>